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10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693D80-3F86-4240-AC4F-188CAB4DE126}" type="datetimeFigureOut">
              <a:rPr lang="en-US" smtClean="0"/>
              <a:pPr/>
              <a:t>3/6/2011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93D80-3F86-4240-AC4F-188CAB4DE126}" type="datetimeFigureOut">
              <a:rPr lang="en-US" smtClean="0"/>
              <a:pPr/>
              <a:t>3/6/2011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93D80-3F86-4240-AC4F-188CAB4DE126}" type="datetimeFigureOut">
              <a:rPr lang="en-US" smtClean="0"/>
              <a:pPr/>
              <a:t>3/6/2011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93D80-3F86-4240-AC4F-188CAB4DE126}" type="datetimeFigureOut">
              <a:rPr lang="en-US" smtClean="0"/>
              <a:pPr/>
              <a:t>3/6/2011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693D80-3F86-4240-AC4F-188CAB4DE126}" type="datetimeFigureOut">
              <a:rPr lang="en-US" smtClean="0"/>
              <a:pPr/>
              <a:t>3/6/2011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693D80-3F86-4240-AC4F-188CAB4DE126}" type="datetimeFigureOut">
              <a:rPr lang="en-US" smtClean="0"/>
              <a:pPr/>
              <a:t>3/6/2011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693D80-3F86-4240-AC4F-188CAB4DE126}" type="datetimeFigureOut">
              <a:rPr lang="en-US" smtClean="0"/>
              <a:pPr/>
              <a:t>3/6/2011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693D80-3F86-4240-AC4F-188CAB4DE126}" type="datetimeFigureOut">
              <a:rPr lang="en-US" smtClean="0"/>
              <a:pPr/>
              <a:t>3/6/2011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693D80-3F86-4240-AC4F-188CAB4DE126}" type="datetimeFigureOut">
              <a:rPr lang="en-US" smtClean="0"/>
              <a:pPr/>
              <a:t>3/6/2011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93D80-3F86-4240-AC4F-188CAB4DE126}" type="datetimeFigureOut">
              <a:rPr lang="en-US" smtClean="0"/>
              <a:pPr/>
              <a:t>3/6/2011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93D80-3F86-4240-AC4F-188CAB4DE126}" type="datetimeFigureOut">
              <a:rPr lang="en-US" smtClean="0"/>
              <a:pPr/>
              <a:t>3/6/2011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699E5-0087-4700-B719-E3CE8A7E0A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693D80-3F86-4240-AC4F-188CAB4DE126}" type="datetimeFigureOut">
              <a:rPr lang="en-US" smtClean="0"/>
              <a:pPr/>
              <a:t>3/6/2011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E699E5-0087-4700-B719-E3CE8A7E0A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Latn-RS"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PRAVILNIK O IMUNIZACIJI I NAČINU ZAŠTITTE LEKOVIMA</a:t>
            </a:r>
            <a:endParaRPr lang="en-US"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Subtitle 2"/>
          <p:cNvSpPr>
            <a:spLocks noGrp="1"/>
          </p:cNvSpPr>
          <p:nvPr>
            <p:ph type="subTitle" idx="1"/>
          </p:nvPr>
        </p:nvSpPr>
        <p:spPr/>
        <p:txBody>
          <a:bodyPr/>
          <a:lstStyle/>
          <a:p>
            <a:r>
              <a:rPr lang="en-US" b="1" i="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Prof</a:t>
            </a:r>
            <a:r>
              <a:rPr lang="sr-Latn-RS" b="1" i="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 dr Zoran Veličković</a:t>
            </a:r>
            <a:endParaRPr lang="en-US" b="1" i="1" dirty="0">
              <a:solidFill>
                <a:srgbClr val="FFC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Kontraindikacije mogu biti opšte i posebne, a po trajanju privremene ili trajne.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Opšte kontraindikacije: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 akutne bolesti;</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2) febrilna stanja;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3) anafilaksija na komponente vakcine;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4) teže neželjene reakcije na prethodnu dozu vakcine.</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Za žive virusne vakcine jesu još:</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 stanje smanjene otpornosti (imunodeficijentna stanja usled:malignih bolesti, terapije antimetabolicima, većim dozama kortikosteroida, alkilirajućim jedinjenjima ili radijacijom i druga utvrđena stanja imunosupresije;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2) trudnoća.</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Kontraindikacije se ne odnose  na imunizaciju protiv besnila, HBV i tetanusa, osima u slučaju anafilaksije na komponentu vakcine, kada se može dati samo specifični imunoglobulin.</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Privremenu kontraindikaciju utvrđuje doktor medicine koji sprovodi imunizaciju, o čemu se vodi medicinska dokumentacija (upis i određivanje vremena i mesta sprovođenja odložene imunizacije).</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Trajne kontraindikacije za primenu određene vakcine određuje Stručni tim za kontraindikacije. Stručni tim se određuje za područje IZJZ/ZZJZ.</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Stalni članovi Stručnog tima su: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epidemiolog – koordinator;</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specijalista pedijatar.</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Stručni tim se sastaje na zahtev lekara koji sprovodi imunizaciju i koji podnosi zahtev za utvrđivanje trajne kontraindikacije. </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U radu Stručnog tima mogu učestvovati i povremeni članovi:</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pedijatar;</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neurolog;</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neonatolog;</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imunolog;</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doktroi medicine specijalnosti odnosno subspecijalisti drugih grana medicine.</a:t>
            </a:r>
            <a:br>
              <a:rPr lang="sr-Latn-RS" sz="2800" dirty="0" smtClean="0">
                <a:solidFill>
                  <a:schemeClr val="bg1"/>
                </a:solidFill>
                <a:latin typeface="Arial" pitchFamily="34" charset="0"/>
                <a:cs typeface="Arial" pitchFamily="34" charset="0"/>
              </a:rPr>
            </a:br>
            <a:endParaRPr lang="en-US" sz="2800" dirty="0">
              <a:solidFill>
                <a:schemeClr val="bg1"/>
              </a:solidFill>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Stručni tim utvrđuje trajnu kontraindikaciju i o tome izdaje potvrdu.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Potrvrda se izdaje ako se utvrdi trajna kontraindikacija ili ako se utvrdi teža neželjena reakcija na prethodno datu dozu vakcine.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O svim izdatim potvrdama vodi se evidencija.</a:t>
            </a:r>
            <a:endParaRPr lang="en-US" sz="2800" dirty="0">
              <a:solidFill>
                <a:schemeClr val="bg1"/>
              </a:solidFill>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r>
              <a:rPr lang="en-US" sz="2800" dirty="0" smtClean="0">
                <a:solidFill>
                  <a:schemeClr val="bg1"/>
                </a:solidFill>
                <a:latin typeface="Arial" pitchFamily="34" charset="0"/>
                <a:cs typeface="Arial" pitchFamily="34" charset="0"/>
              </a:rPr>
              <a:t>IMUNI</a:t>
            </a:r>
            <a:r>
              <a:rPr lang="sr-Latn-RS" sz="2800" dirty="0" smtClean="0">
                <a:solidFill>
                  <a:schemeClr val="bg1"/>
                </a:solidFill>
                <a:latin typeface="Arial" pitchFamily="34" charset="0"/>
                <a:cs typeface="Arial" pitchFamily="34" charset="0"/>
              </a:rPr>
              <a:t>Z</a:t>
            </a:r>
            <a:r>
              <a:rPr lang="en-US" sz="2800" dirty="0" smtClean="0">
                <a:solidFill>
                  <a:schemeClr val="bg1"/>
                </a:solidFill>
                <a:latin typeface="Arial" pitchFamily="34" charset="0"/>
                <a:cs typeface="Arial" pitchFamily="34" charset="0"/>
              </a:rPr>
              <a:t>ACIJA</a:t>
            </a:r>
            <a:r>
              <a:rPr lang="sr-Latn-RS" sz="2800" dirty="0" smtClean="0">
                <a:solidFill>
                  <a:schemeClr val="bg1"/>
                </a:solidFill>
                <a:latin typeface="Arial" pitchFamily="34" charset="0"/>
                <a:cs typeface="Arial" pitchFamily="34" charset="0"/>
              </a:rPr>
              <a:t> PROTIV ODREĐENIH ZARAZNIH BOLESTI</a:t>
            </a:r>
            <a:endParaRPr lang="en-US" sz="2800" dirty="0">
              <a:solidFill>
                <a:schemeClr val="bg1"/>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Imunizacija protiv određenih zaraznih bolesti obuhvata: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 obaveznu aktivnu imunizaciju lica određenog uzrasta;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2) obaveznu imunizaciju lica eksponiranih određenim zaraznim bolestima;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3) aktivnu imunizaciju lica po kliničkim indikacijama;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4) aktivnu imunizaciju putnika u međunarodnom saobraćaju.</a:t>
            </a:r>
            <a:endParaRPr lang="en-US" sz="2800" dirty="0">
              <a:solidFill>
                <a:schemeClr val="bg1"/>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O</a:t>
            </a:r>
            <a:r>
              <a:rPr lang="sr-Latn-RS" sz="2800" dirty="0" smtClean="0">
                <a:solidFill>
                  <a:schemeClr val="bg1"/>
                </a:solidFill>
                <a:latin typeface="Arial" pitchFamily="34" charset="0"/>
                <a:cs typeface="Arial" pitchFamily="34" charset="0"/>
              </a:rPr>
              <a:t>bavezna aktivna imunizacija lica određenog uzrasta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aktivna imunizacija protiv tuberkuloze;</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aktivna imunizacija protiv dečije paralize;</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3) aktivna imunizacija protiv difterije, tetanusa i velikog kašlja;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4) aktivna imunizacija protiv malih boginja, zaučki i crvenke;</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5) aktivna imunizacija protiv akutnog virusnog hepatitisa B;</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6) aktivna imunizacija protiv oboljenja izazvanih hemofilusom influence tipa “B”.</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40362"/>
          </a:xfrm>
        </p:spPr>
        <p:txBody>
          <a:bodyPr>
            <a:normAutofit/>
          </a:bodyPr>
          <a:lstStyle/>
          <a:p>
            <a:pPr algn="l"/>
            <a:r>
              <a:rPr lang="sr-Latn-RS" sz="3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Ovim pravilnikom propisuju </a:t>
            </a:r>
            <a:r>
              <a:rPr lang="sr-Latn-RS" sz="3600" b="1" dirty="0" smtClean="0">
                <a:solidFill>
                  <a:schemeClr val="bg1"/>
                </a:solidFill>
                <a:latin typeface="Arial" pitchFamily="34" charset="0"/>
                <a:cs typeface="Arial" pitchFamily="34" charset="0"/>
              </a:rPr>
              <a:t>se usovi, način i indikacije za sprovođenje imunizacije, kao i način vođenja evidencije o izvršenoj imunizaciji i način zaštite lekovima</a:t>
            </a:r>
            <a:r>
              <a:rPr lang="sr-Latn-RS" dirty="0" smtClean="0"/>
              <a:t/>
            </a:r>
            <a:br>
              <a:rPr lang="sr-Latn-RS" dirty="0" smtClean="0"/>
            </a:b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O</a:t>
            </a:r>
            <a:r>
              <a:rPr lang="sr-Latn-RS" sz="2800" dirty="0" smtClean="0">
                <a:solidFill>
                  <a:schemeClr val="bg1"/>
                </a:solidFill>
                <a:latin typeface="Arial" pitchFamily="34" charset="0"/>
                <a:cs typeface="Arial" pitchFamily="34" charset="0"/>
              </a:rPr>
              <a:t>bavezna imunizacija lica eksponiranih određenim zaraznim bolestima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aktivna i pasivna imunizacija protiv akutnog virusnog hepatitisa B;</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aktivna i pasivna imunizacija protiv besnila;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3) aktivna i pasivna imunizacija protiv tetanusa kod povređenih lica.</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Aktivna </a:t>
            </a:r>
            <a:r>
              <a:rPr lang="sr-Latn-RS" sz="2800" dirty="0" smtClean="0">
                <a:solidFill>
                  <a:schemeClr val="bg1"/>
                </a:solidFill>
                <a:latin typeface="Arial" pitchFamily="34" charset="0"/>
                <a:cs typeface="Arial" pitchFamily="34" charset="0"/>
              </a:rPr>
              <a:t> imunizacija po kliničkim idnikacijama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aktivna imunizacija protiv gripa;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aktivna imunizacija protiv oboljenja izazvanih hemofilusom influence tipa “B”;</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3) aktivna imunizacija protiv oboljenja izazvanih streptokokusom pneumonije (pneumokokom);</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4) aktivna imunizacija protiv meningokoknog meningitisa;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5) aktivna imunizacija protiv velikog kašlja;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6) imunizacija protiv drugih zaraznih bolesti.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Aktivna </a:t>
            </a:r>
            <a:r>
              <a:rPr lang="sr-Latn-RS" sz="2800" dirty="0" smtClean="0">
                <a:solidFill>
                  <a:schemeClr val="bg1"/>
                </a:solidFill>
                <a:latin typeface="Arial" pitchFamily="34" charset="0"/>
                <a:cs typeface="Arial" pitchFamily="34" charset="0"/>
              </a:rPr>
              <a:t> imunizacija putnika u međunarodnom saobraćaju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žuta groznica;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meningokokni meningitis;</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3) trbušni tifus;</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4) kolera;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5) difterija;</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6) imunizacija protiv drugih zaraznih bolesti (akutni virusni hepatitis “B”, besnilo, tetanus, male boginje i dr.).</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HEMIOPROFILAKSA ODREĐENIH ZARAZNIH BOLESTI</a:t>
            </a: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hemioprofilaksa tuberkuloze;</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hemiorofilaksa malarije;</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3) hemioprofilaksa drugih zaraznih bolesti.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r>
              <a:rPr lang="sr-Latn-RS" sz="2800" dirty="0" smtClean="0">
                <a:solidFill>
                  <a:schemeClr val="bg1"/>
                </a:solidFill>
                <a:latin typeface="Arial" pitchFamily="34" charset="0"/>
                <a:cs typeface="Arial" pitchFamily="34" charset="0"/>
              </a:rPr>
              <a:t>PRIJAVA NEŽELJENIH REAKCIJA POSLE IMUNIZACIJE</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Neželjena reakcija posle imunizacije je medicinski incident koji se dogodio posle izvršene imunizacije i može se povezati sa primenom imunobiološkog preparata.</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Lekar koji je utvrdio postojanje NR slučaj odmah prijavljuje epidemiološkoj službi IZJZ/ZZJZ.</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Epidemiološka služba istražuje NR ili sumnju, ukoliko pripada nekoj od sledećih kategorija: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 apsces na mestu aplikacije;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2) limfadenitis posle davanja BCG vakcine;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3) slučaj smrti za koji postoji sumnja ili zdravstveni radnik smatra da je u vezi sa imunizacijom;</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4) poremećaj zdravstvenog stanja za koji postoji sumnja ili zdravstveni radnik smatra da je u vezi sa imunizacijom;</a:t>
            </a: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5) po zdravlje opasna ili neočekivana NR za koju se smatra u javnosti ili od strane zdravstvenog radnika da je u vezi sa imunizacijom.</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Sve NR moraju se proveriti odmah, a najkasnije 48 sati po prijavi.</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Dokumentaciju o sprovedenom istraživanju NR nadležna epidemiološka služba dostavlja Stručnom timu.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Stručni tim donosi zaključak i povfratna informacija se dostavlja lekaru koji je prijavio NR posle imunizacije.</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r>
              <a:rPr lang="sr-Latn-RS" sz="2800" dirty="0" smtClean="0">
                <a:solidFill>
                  <a:schemeClr val="bg1"/>
                </a:solidFill>
                <a:latin typeface="Arial" pitchFamily="34" charset="0"/>
                <a:cs typeface="Arial" pitchFamily="34" charset="0"/>
              </a:rPr>
              <a:t>USLOVI ZA SPROVOĐENJE IMUNIZACIJE I HEMIOPROFILAKSE PROTIV ODREĐENIH ZARAZNIH BOLESTI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a:bodyPr>
          <a:lstStyle/>
          <a:p>
            <a:pPr algn="l"/>
            <a:r>
              <a:rPr lang="sr-Latn-RS" dirty="0" smtClean="0"/>
              <a:t/>
            </a:r>
            <a:br>
              <a:rPr lang="sr-Latn-RS" dirty="0" smtClean="0"/>
            </a:br>
            <a:r>
              <a:rPr lang="sr-Latn-RS" sz="4000" dirty="0" smtClean="0">
                <a:solidFill>
                  <a:schemeClr val="bg1"/>
                </a:solidFill>
                <a:latin typeface="Arial" pitchFamily="34" charset="0"/>
                <a:cs typeface="Arial" pitchFamily="34" charset="0"/>
              </a:rPr>
              <a:t>Za imunizaciju i zaštitu lekovima upotrebljavaju se imunobiološki preparati i lekovi za koje je izdata dozvola od strane ALMS Srbije</a:t>
            </a:r>
            <a:endParaRPr lang="en-US" sz="4000" dirty="0">
              <a:solidFill>
                <a:schemeClr val="bg1"/>
              </a:solidFill>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Ove poslove organizuju i sprovode nadležne zdravstvene ustanove i zdravstveni radnici prema utvrđenom planu.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Ustanove donose planove imunizacije do 15 septembra za narednu godinu.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Ustanove koje sprovode imunizaciju izveštavaju epidemiološke službe IZJZ/ZZJZ (periodični izveštaji).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Transport vakcina i imunobioloških preparat i njihovo čivanje do upoterebe se vrši uz potovanje principa “hladnog lanca”.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Dokaz o adekvtanim uslovima transporta i čuvanja je overen zapis o nadzoru temperature.</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Za imunizaciju vakcina koje se daju parentralno koriste se autodestruktivni špricevi ili špricevi i igle za jednokratnu upotrebu.</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Upotrebljen pribor se sakuplja u namenske kontejnere i biva uništen sa ostalim medicinskim otpadom.</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Prilikom sprovođenja imunizacije preparatima koji se daju parenteralno mora biti obezbeđena antišok terapija (ampule adrenalina, kortizonski preparati sa brzim delovanjem i antihistaminski preparati).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pPr algn="l"/>
            <a:r>
              <a:rPr lang="sr-Latn-RS" sz="2800" dirty="0" smtClean="0">
                <a:solidFill>
                  <a:schemeClr val="bg1"/>
                </a:solidFill>
                <a:latin typeface="Arial" pitchFamily="34" charset="0"/>
                <a:cs typeface="Arial" pitchFamily="34" charset="0"/>
              </a:rPr>
              <a:t>Radi postizanja potrebnog kolektivnog imuniteta stanovništva, neophodno je proveriti vakcinalni status na sledeći način:</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 prilikom svake posete doktoru medicine;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2) prilikom upisa u sve vrste predškolskih ustanova;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3) prilikom upisa u sve vrste škola, od osnovne do visokoobrazovnih ustanova;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4) prilikom prijema u Vojsku;</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fontScale="90000"/>
          </a:bodyPr>
          <a:lstStyle/>
          <a:p>
            <a:pPr algn="l"/>
            <a:r>
              <a:rPr lang="sr-Latn-RS" sz="2800" dirty="0" smtClean="0">
                <a:solidFill>
                  <a:schemeClr val="bg1"/>
                </a:solidFill>
                <a:latin typeface="Arial" pitchFamily="34" charset="0"/>
                <a:cs typeface="Arial" pitchFamily="34" charset="0"/>
              </a:rPr>
              <a:t>5) prilikom povreda;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6) </a:t>
            </a:r>
            <a:r>
              <a:rPr lang="en-US" sz="2800" dirty="0" smtClean="0">
                <a:solidFill>
                  <a:schemeClr val="bg1"/>
                </a:solidFill>
                <a:latin typeface="Arial" pitchFamily="34" charset="0"/>
                <a:cs typeface="Arial" pitchFamily="34" charset="0"/>
              </a:rPr>
              <a:t>P</a:t>
            </a:r>
            <a:r>
              <a:rPr lang="sr-Latn-RS" sz="2800" dirty="0" smtClean="0">
                <a:solidFill>
                  <a:schemeClr val="bg1"/>
                </a:solidFill>
                <a:latin typeface="Arial" pitchFamily="34" charset="0"/>
                <a:cs typeface="Arial" pitchFamily="34" charset="0"/>
              </a:rPr>
              <a:t>rilikom prijema dece i omladine na bolničko lečenje;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7) na zahtev nadležne zdravstvene ustanove i u drugim slučajevima;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8) kod zamene lične karte posle 30 godine života podnošenjem dokaza o sprovedenoj vakcinaciji protiv tetanusa;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9) kod žena generativnog doba (15 do 45 godina) pri poseti ginekološkim službama proverom vakcinalnog statusa protiv tetanusa;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10) serološkim istraživanjima u populaciji.</a:t>
            </a:r>
            <a:endParaRPr lang="en-US" sz="2400" dirty="0">
              <a:solidFill>
                <a:schemeClr val="bg1"/>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257800"/>
          </a:xfrm>
        </p:spPr>
        <p:txBody>
          <a:bodyPr>
            <a:noAutofit/>
          </a:bodyPr>
          <a:lstStyle/>
          <a:p>
            <a:pPr algn="l"/>
            <a:r>
              <a:rPr lang="sr-Latn-RS" sz="2800" dirty="0" smtClean="0">
                <a:solidFill>
                  <a:schemeClr val="bg1"/>
                </a:solidFill>
                <a:latin typeface="Arial" pitchFamily="34" charset="0"/>
                <a:cs typeface="Arial" pitchFamily="34" charset="0"/>
              </a:rPr>
              <a:t>Imunizacija može biti aktivna i pasivna.</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Aktivna se sprovodi vakcinacijom, odnosno revakcinacijom.</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Za aktivnu imunizaciju se upotrebljavaju vakcine proizvedene od mrtvih ili živih uzrošnika ili njihovih proizvoda i vakcine dobijene na bazi genetske tehnologije.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Za pasivnu imunizaciju upotrebljavaju se specifični imunoglobulini humanog porekla.</a:t>
            </a:r>
            <a:r>
              <a:rPr lang="sr-Latn-RS" sz="2800" dirty="0" smtClean="0">
                <a:latin typeface="Arial" pitchFamily="34" charset="0"/>
                <a:cs typeface="Arial" pitchFamily="34" charset="0"/>
              </a:rPr>
              <a:t/>
            </a:r>
            <a:br>
              <a:rPr lang="sr-Latn-RS" sz="2800" dirty="0" smtClean="0">
                <a:latin typeface="Arial" pitchFamily="34" charset="0"/>
                <a:cs typeface="Arial" pitchFamily="34" charset="0"/>
              </a:rPr>
            </a:br>
            <a:endParaRPr lang="en-US" sz="28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876800"/>
          </a:xfrm>
        </p:spPr>
        <p:txBody>
          <a:bodyPr>
            <a:normAutofit/>
          </a:bodyPr>
          <a:lstStyle/>
          <a:p>
            <a:pPr algn="l"/>
            <a:r>
              <a:rPr lang="sr-Latn-RS" sz="3200" dirty="0" smtClean="0">
                <a:solidFill>
                  <a:schemeClr val="bg1"/>
                </a:solidFill>
                <a:latin typeface="Arial" pitchFamily="34" charset="0"/>
                <a:cs typeface="Arial" pitchFamily="34" charset="0"/>
              </a:rPr>
              <a:t>Vakcinacija protiv jedne z.bolesti sprovodi se davanjem pojedinačne vakcine, a protiv više z.bolesti davanjem kombinovanih vakcina ili istovremenim davanjem više vakcina.</a:t>
            </a:r>
            <a:br>
              <a:rPr lang="sr-Latn-RS" sz="3200" dirty="0" smtClean="0">
                <a:solidFill>
                  <a:schemeClr val="bg1"/>
                </a:solidFill>
                <a:latin typeface="Arial" pitchFamily="34" charset="0"/>
                <a:cs typeface="Arial" pitchFamily="34" charset="0"/>
              </a:rPr>
            </a:br>
            <a:r>
              <a:rPr lang="sr-Latn-RS" sz="3200" dirty="0" smtClean="0">
                <a:solidFill>
                  <a:schemeClr val="bg1"/>
                </a:solidFill>
                <a:latin typeface="Arial" pitchFamily="34" charset="0"/>
                <a:cs typeface="Arial" pitchFamily="34" charset="0"/>
              </a:rPr>
              <a:t>Kod istovremenog davanja više injekcionih vakcina, vakcine se daju u različite ekstremitete. </a:t>
            </a:r>
            <a:endParaRPr lang="en-US" sz="3200" dirty="0">
              <a:solidFill>
                <a:schemeClr val="bg1"/>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3962400"/>
          </a:xfrm>
        </p:spPr>
        <p:txBody>
          <a:bodyPr>
            <a:normAutofit/>
          </a:bodyPr>
          <a:lstStyle/>
          <a:p>
            <a:pPr algn="l"/>
            <a:r>
              <a:rPr lang="sr-Latn-RS" sz="2800" dirty="0" smtClean="0">
                <a:solidFill>
                  <a:schemeClr val="bg1"/>
                </a:solidFill>
                <a:latin typeface="Arial" pitchFamily="34" charset="0"/>
                <a:cs typeface="Arial" pitchFamily="34" charset="0"/>
              </a:rPr>
              <a:t>Razmaci između davanja dve različite mrtve ili jedne mrtve i jedne žive vakcine nisu potrebne.</a:t>
            </a:r>
            <a:br>
              <a:rPr lang="sr-Latn-RS" sz="2800" dirty="0" smtClean="0">
                <a:solidFill>
                  <a:schemeClr val="bg1"/>
                </a:solidFill>
                <a:latin typeface="Arial" pitchFamily="34" charset="0"/>
                <a:cs typeface="Arial" pitchFamily="34" charset="0"/>
              </a:rPr>
            </a:br>
            <a:r>
              <a:rPr lang="sr-Latn-RS" sz="2800" dirty="0" smtClean="0">
                <a:solidFill>
                  <a:schemeClr val="bg1"/>
                </a:solidFill>
                <a:latin typeface="Arial" pitchFamily="34" charset="0"/>
                <a:cs typeface="Arial" pitchFamily="34" charset="0"/>
              </a:rPr>
              <a:t>Razmak između davanja različitih živih virusnih vakcina, ukoliko se ne daju istovremeno, mora biti najmanje četiri nedelje, osim OPV koja može da se da u bilo kom razmaku ili istovremeno sa drugim živim vakcinama.</a:t>
            </a:r>
            <a:endParaRPr lang="en-US" sz="2800" dirty="0">
              <a:solidFill>
                <a:schemeClr val="bg1"/>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59362"/>
          </a:xfrm>
        </p:spPr>
        <p:txBody>
          <a:bodyPr>
            <a:normAutofit/>
          </a:bodyPr>
          <a:lstStyle/>
          <a:p>
            <a:pPr algn="l"/>
            <a:r>
              <a:rPr lang="sr-Latn-RS" sz="3200" dirty="0" smtClean="0">
                <a:solidFill>
                  <a:schemeClr val="bg1"/>
                </a:solidFill>
                <a:latin typeface="Arial" pitchFamily="34" charset="0"/>
                <a:cs typeface="Arial" pitchFamily="34" charset="0"/>
              </a:rPr>
              <a:t>Razmaci između davanja dve doze iste vakcine ne smeju biti kraći od preporučenih minimalnih intervala između doza.</a:t>
            </a:r>
            <a:br>
              <a:rPr lang="sr-Latn-RS" sz="3200" dirty="0" smtClean="0">
                <a:solidFill>
                  <a:schemeClr val="bg1"/>
                </a:solidFill>
                <a:latin typeface="Arial" pitchFamily="34" charset="0"/>
                <a:cs typeface="Arial" pitchFamily="34" charset="0"/>
              </a:rPr>
            </a:br>
            <a:r>
              <a:rPr lang="sr-Latn-RS" sz="3200" dirty="0" smtClean="0">
                <a:solidFill>
                  <a:schemeClr val="bg1"/>
                </a:solidFill>
                <a:latin typeface="Arial" pitchFamily="34" charset="0"/>
                <a:cs typeface="Arial" pitchFamily="34" charset="0"/>
              </a:rPr>
              <a:t>Razmaci između davanja mrtvih vakcina i imunoglobulina nisu potrebni.</a:t>
            </a:r>
            <a:endParaRPr lang="en-US" sz="3200" dirty="0">
              <a:solidFill>
                <a:schemeClr val="bg1"/>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fontScale="90000"/>
          </a:bodyPr>
          <a:lstStyle/>
          <a:p>
            <a:pPr algn="l"/>
            <a:r>
              <a:rPr lang="sr-Latn-RS" sz="2400" dirty="0" smtClean="0">
                <a:solidFill>
                  <a:schemeClr val="bg1"/>
                </a:solidFill>
                <a:latin typeface="Arial" pitchFamily="34" charset="0"/>
                <a:cs typeface="Arial" pitchFamily="34" charset="0"/>
              </a:rPr>
              <a:t>Razmaci između davanja živih vakcina i imunoglobulina potrebni su u slučaju:</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1) ukoliko su transfuzija, derivati krvi ili imunoglobulini dati u razmaku kraćem od 14 dana nakon davanja žive virusne vakcine, vakcina se mora dati ponovo u predviđenom razmaku nakon imunoglobulina, osim OPV koja se ne mora ponavljati;</a:t>
            </a:r>
            <a:r>
              <a:rPr lang="sr-Latn-RS" dirty="0" smtClean="0">
                <a:solidFill>
                  <a:schemeClr val="bg1"/>
                </a:solidFill>
                <a:latin typeface="Arial" pitchFamily="34" charset="0"/>
                <a:cs typeface="Arial" pitchFamily="34" charset="0"/>
              </a:rPr>
              <a:t> </a:t>
            </a:r>
            <a:br>
              <a:rPr lang="sr-Latn-RS" dirty="0" smtClean="0">
                <a:solidFill>
                  <a:schemeClr val="bg1"/>
                </a:solidFill>
                <a:latin typeface="Arial" pitchFamily="34" charset="0"/>
                <a:cs typeface="Arial" pitchFamily="34" charset="0"/>
              </a:rPr>
            </a:br>
            <a:r>
              <a:rPr lang="sr-Latn-RS" dirty="0" smtClean="0">
                <a:solidFill>
                  <a:schemeClr val="bg1"/>
                </a:solidFill>
                <a:latin typeface="Arial" pitchFamily="34" charset="0"/>
                <a:cs typeface="Arial" pitchFamily="34" charset="0"/>
              </a:rPr>
              <a:t/>
            </a:r>
            <a:br>
              <a:rPr lang="sr-Latn-RS"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2) ako je data transfuzija, derivati krvi ili imunoglobulini, živa vakcina se može dati najranije posle tri meseca, osim OPV koja se može dati u bilo kom razmaku posle davanja navedenih preparata. </a:t>
            </a:r>
            <a:r>
              <a:rPr lang="sr-Latn-RS" dirty="0" smtClean="0"/>
              <a:t/>
            </a:r>
            <a:br>
              <a:rPr lang="sr-Latn-R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algn="l"/>
            <a:r>
              <a:rPr lang="sr-Latn-RS" sz="2400" dirty="0" smtClean="0">
                <a:solidFill>
                  <a:schemeClr val="bg1"/>
                </a:solidFill>
                <a:latin typeface="Arial" pitchFamily="34" charset="0"/>
                <a:cs typeface="Arial" pitchFamily="34" charset="0"/>
              </a:rPr>
              <a:t/>
            </a:r>
            <a:br>
              <a:rPr lang="sr-Latn-RS" sz="2400" dirty="0" smtClean="0">
                <a:solidFill>
                  <a:schemeClr val="bg1"/>
                </a:solidFill>
                <a:latin typeface="Arial" pitchFamily="34" charset="0"/>
                <a:cs typeface="Arial" pitchFamily="34" charset="0"/>
              </a:rPr>
            </a:br>
            <a:r>
              <a:rPr lang="sr-Latn-RS" sz="2400" b="1" dirty="0" smtClean="0">
                <a:solidFill>
                  <a:schemeClr val="bg1"/>
                </a:solidFill>
                <a:latin typeface="Arial" pitchFamily="34" charset="0"/>
                <a:cs typeface="Arial" pitchFamily="34" charset="0"/>
              </a:rPr>
              <a:t>KONTRAINDIKACIJE</a:t>
            </a:r>
            <a:r>
              <a:rPr lang="sr-Latn-RS" sz="2400" dirty="0" smtClean="0">
                <a:solidFill>
                  <a:schemeClr val="bg1"/>
                </a:solidFill>
                <a:latin typeface="Arial" pitchFamily="34" charset="0"/>
                <a:cs typeface="Arial" pitchFamily="34" charset="0"/>
              </a:rPr>
              <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
            </a:r>
            <a:br>
              <a:rPr lang="sr-Latn-RS" sz="2400" dirty="0" smtClean="0">
                <a:solidFill>
                  <a:schemeClr val="bg1"/>
                </a:solidFill>
                <a:latin typeface="Arial" pitchFamily="34" charset="0"/>
                <a:cs typeface="Arial" pitchFamily="34" charset="0"/>
              </a:rPr>
            </a:br>
            <a:r>
              <a:rPr lang="en-US" sz="2400" dirty="0" err="1" smtClean="0">
                <a:solidFill>
                  <a:schemeClr val="bg1"/>
                </a:solidFill>
                <a:latin typeface="Arial" pitchFamily="34" charset="0"/>
                <a:cs typeface="Arial" pitchFamily="34" charset="0"/>
              </a:rPr>
              <a:t>Epidemija</a:t>
            </a:r>
            <a:r>
              <a:rPr lang="sr-Latn-RS" sz="2400" dirty="0" smtClean="0">
                <a:solidFill>
                  <a:schemeClr val="bg1"/>
                </a:solidFill>
                <a:latin typeface="Arial" pitchFamily="34" charset="0"/>
                <a:cs typeface="Arial" pitchFamily="34" charset="0"/>
              </a:rPr>
              <a:t> zarazne bolesti protiv koje se sprovodi imunizacija </a:t>
            </a:r>
            <a:r>
              <a:rPr lang="sr-Latn-RS" sz="2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nije kontraindikacija </a:t>
            </a:r>
            <a:r>
              <a:rPr lang="sr-Latn-RS" sz="2400" dirty="0" smtClean="0">
                <a:solidFill>
                  <a:schemeClr val="bg1"/>
                </a:solidFill>
                <a:latin typeface="Arial" pitchFamily="34" charset="0"/>
                <a:cs typeface="Arial" pitchFamily="34" charset="0"/>
              </a:rPr>
              <a:t>za imunizaciju lica protiv te bolesti.</a:t>
            </a:r>
            <a:br>
              <a:rPr lang="sr-Latn-RS" sz="2400" dirty="0" smtClean="0">
                <a:solidFill>
                  <a:schemeClr val="bg1"/>
                </a:solidFill>
                <a:latin typeface="Arial" pitchFamily="34" charset="0"/>
                <a:cs typeface="Arial" pitchFamily="34" charset="0"/>
              </a:rPr>
            </a:br>
            <a:r>
              <a:rPr lang="sr-Latn-RS" sz="2400" dirty="0" smtClean="0">
                <a:solidFill>
                  <a:schemeClr val="bg1"/>
                </a:solidFill>
                <a:latin typeface="Arial" pitchFamily="34" charset="0"/>
                <a:cs typeface="Arial" pitchFamily="34" charset="0"/>
              </a:rPr>
              <a:t>Epidemija može biti privremena kontraindikacija za sprovođenje imunizacije protiv drugih zaraznih bolesti (izuzev protiv: besnila, HBV i tetanusa) na osnovu mišljenja epidemiološke službe.</a:t>
            </a:r>
            <a:br>
              <a:rPr lang="sr-Latn-RS" sz="2400" dirty="0" smtClean="0">
                <a:solidFill>
                  <a:schemeClr val="bg1"/>
                </a:solidFill>
                <a:latin typeface="Arial" pitchFamily="34" charset="0"/>
                <a:cs typeface="Arial" pitchFamily="34" charset="0"/>
              </a:rPr>
            </a:br>
            <a:r>
              <a:rPr lang="sr-Latn-RS" dirty="0" smtClean="0"/>
              <a:t/>
            </a:r>
            <a:br>
              <a:rPr lang="sr-Latn-RS" dirty="0" smtClean="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456</Words>
  <Application>Microsoft Office PowerPoint</Application>
  <PresentationFormat>On-screen Show (4:3)</PresentationFormat>
  <Paragraphs>36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PRAVILNIK O IMUNIZACIJI I NAČINU ZAŠTITTE LEKOVIMA</vt:lpstr>
      <vt:lpstr>Ovim pravilnikom propisuju se usovi, način i indikacije za sprovođenje imunizacije, kao i način vođenja evidencije o izvršenoj imunizaciji i način zaštite lekovima </vt:lpstr>
      <vt:lpstr> Za imunizaciju i zaštitu lekovima upotrebljavaju se imunobiološki preparati i lekovi za koje je izdata dozvola od strane ALMS Srbije</vt:lpstr>
      <vt:lpstr>Imunizacija može biti aktivna i pasivna.  Aktivna se sprovodi vakcinacijom, odnosno revakcinacijom.  Za aktivnu imunizaciju se upotrebljavaju vakcine proizvedene od mrtvih ili živih uzrošnika ili njihovih proizvoda i vakcine dobijene na bazi genetske tehnologije.  Za pasivnu imunizaciju upotrebljavaju se specifični imunoglobulini humanog porekla. </vt:lpstr>
      <vt:lpstr>Vakcinacija protiv jedne z.bolesti sprovodi se davanjem pojedinačne vakcine, a protiv više z.bolesti davanjem kombinovanih vakcina ili istovremenim davanjem više vakcina. Kod istovremenog davanja više injekcionih vakcina, vakcine se daju u različite ekstremitete. </vt:lpstr>
      <vt:lpstr>Razmaci između davanja dve različite mrtve ili jedne mrtve i jedne žive vakcine nisu potrebne. Razmak između davanja različitih živih virusnih vakcina, ukoliko se ne daju istovremeno, mora biti najmanje četiri nedelje, osim OPV koja može da se da u bilo kom razmaku ili istovremeno sa drugim živim vakcinama.</vt:lpstr>
      <vt:lpstr>Razmaci između davanja dve doze iste vakcine ne smeju biti kraći od preporučenih minimalnih intervala između doza. Razmaci između davanja mrtvih vakcina i imunoglobulina nisu potrebni.</vt:lpstr>
      <vt:lpstr>Razmaci između davanja živih vakcina i imunoglobulina potrebni su u slučaju:  1) ukoliko su transfuzija, derivati krvi ili imunoglobulini dati u razmaku kraćem od 14 dana nakon davanja žive virusne vakcine, vakcina se mora dati ponovo u predviđenom razmaku nakon imunoglobulina, osim OPV koja se ne mora ponavljati;   2) ako je data transfuzija, derivati krvi ili imunoglobulini, živa vakcina se može dati najranije posle tri meseca, osim OPV koja se može dati u bilo kom razmaku posle davanja navedenih preparata.  </vt:lpstr>
      <vt:lpstr> KONTRAINDIKACIJE  Epidemija zarazne bolesti protiv koje se sprovodi imunizacija nije kontraindikacija za imunizaciju lica protiv te bolesti. Epidemija može biti privremena kontraindikacija za sprovođenje imunizacije protiv drugih zaraznih bolesti (izuzev protiv: besnila, HBV i tetanusa) na osnovu mišljenja epidemiološke službe.  </vt:lpstr>
      <vt:lpstr>Kontraindikacije mogu biti opšte i posebne, a po trajanju privremene ili trajne.  Opšte kontraindikacije:  1) akutne bolesti; 2) febrilna stanja; 3) anafilaksija na komponente vakcine; 4) teže neželjene reakcije na prethodnu dozu vakcine. </vt:lpstr>
      <vt:lpstr>Za žive virusne vakcine jesu još:  1) stanje smanjene otpornosti (imunodeficijentna stanja usled:malignih bolesti, terapije antimetabolicima, većim dozama kortikosteroida, alkilirajućim jedinjenjima ili radijacijom i druga utvrđena stanja imunosupresije; 2) trudnoća. </vt:lpstr>
      <vt:lpstr>Kontraindikacije se ne odnose  na imunizaciju protiv besnila, HBV i tetanusa, osima u slučaju anafilaksije na komponentu vakcine, kada se može dati samo specifični imunoglobulin. </vt:lpstr>
      <vt:lpstr>Privremenu kontraindikaciju utvrđuje doktor medicine koji sprovodi imunizaciju, o čemu se vodi medicinska dokumentacija (upis i određivanje vremena i mesta sprovođenja odložene imunizacije). </vt:lpstr>
      <vt:lpstr>Trajne kontraindikacije za primenu određene vakcine određuje Stručni tim za kontraindikacije. Stručni tim se određuje za područje IZJZ/ZZJZ. Stalni članovi Stručnog tima su: - epidemiolog – koordinator; - specijalista pedijatar. Stručni tim se sastaje na zahtev lekara koji sprovodi imunizaciju i koji podnosi zahtev za utvrđivanje trajne kontraindikacije.  </vt:lpstr>
      <vt:lpstr>U radu Stručnog tima mogu učestvovati i povremeni članovi: - pedijatar; - neurolog; - neonatolog; - imunolog; - doktroi medicine specijalnosti odnosno subspecijalisti drugih grana medicine. </vt:lpstr>
      <vt:lpstr>Stručni tim utvrđuje trajnu kontraindikaciju i o tome izdaje potvrdu. Potrvrda se izdaje ako se utvrdi trajna kontraindikacija ili ako se utvrdi teža neželjena reakcija na prethodno datu dozu vakcine. O svim izdatim potvrdama vodi se evidencija.</vt:lpstr>
      <vt:lpstr>IMUNIZACIJA PROTIV ODREĐENIH ZARAZNIH BOLESTI</vt:lpstr>
      <vt:lpstr>Imunizacija protiv određenih zaraznih bolesti obuhvata:  1) obaveznu aktivnu imunizaciju lica određenog uzrasta; 2) obaveznu imunizaciju lica eksponiranih određenim zaraznim bolestima; 3) aktivnu imunizaciju lica po kliničkim indikacijama; 4) aktivnu imunizaciju putnika u međunarodnom saobraćaju.</vt:lpstr>
      <vt:lpstr>Obavezna aktivna imunizacija lica određenog uzrasta  1) aktivna imunizacija protiv tuberkuloze; 2) aktivna imunizacija protiv dečije paralize; 3) aktivna imunizacija protiv difterije, tetanusa i velikog kašlja; 4) aktivna imunizacija protiv malih boginja, zaučki i crvenke; 5) aktivna imunizacija protiv akutnog virusnog hepatitisa B; 6) aktivna imunizacija protiv oboljenja izazvanih hemofilusom influence tipa “B”.</vt:lpstr>
      <vt:lpstr>Obavezna imunizacija lica eksponiranih određenim zaraznim bolestima  1) aktivna i pasivna imunizacija protiv akutnog virusnog hepatitisa B; 2) aktivna i pasivna imunizacija protiv besnila; 3) aktivna i pasivna imunizacija protiv tetanusa kod povređenih lica.</vt:lpstr>
      <vt:lpstr>Aktivna  imunizacija po kliničkim idnikacijama  1) aktivna imunizacija protiv gripa; 2) aktivna imunizacija protiv oboljenja izazvanih hemofilusom influence tipa “B”; 3) aktivna imunizacija protiv oboljenja izazvanih streptokokusom pneumonije (pneumokokom); 4) aktivna imunizacija protiv meningokoknog meningitisa; 5) aktivna imunizacija protiv velikog kašlja; 6) imunizacija protiv drugih zaraznih bolesti.</vt:lpstr>
      <vt:lpstr>Aktivna  imunizacija putnika u međunarodnom saobraćaju  1) žuta groznica; 2) meningokokni meningitis; 3) trbušni tifus; 4) kolera; 5) difterija; 6) imunizacija protiv drugih zaraznih bolesti (akutni virusni hepatitis “B”, besnilo, tetanus, male boginje i dr.).</vt:lpstr>
      <vt:lpstr>HEMIOPROFILAKSA ODREĐENIH ZARAZNIH BOLESTI  1) hemioprofilaksa tuberkuloze; 2) hemiorofilaksa malarije; 3) hemioprofilaksa drugih zaraznih bolesti.</vt:lpstr>
      <vt:lpstr>PRIJAVA NEŽELJENIH REAKCIJA POSLE IMUNIZACIJE</vt:lpstr>
      <vt:lpstr>Neželjena reakcija posle imunizacije je medicinski incident koji se dogodio posle izvršene imunizacije i može se povezati sa primenom imunobiološkog preparata.</vt:lpstr>
      <vt:lpstr>Lekar koji je utvrdio postojanje NR slučaj odmah prijavljuje epidemiološkoj službi IZJZ/ZZJZ. Epidemiološka služba istražuje NR ili sumnju, ukoliko pripada nekoj od sledećih kategorija: 1) apsces na mestu aplikacije; 2) limfadenitis posle davanja BCG vakcine; 3) slučaj smrti za koji postoji sumnja ili zdravstveni radnik smatra da je u vezi sa imunizacijom;</vt:lpstr>
      <vt:lpstr>4) poremećaj zdravstvenog stanja za koji postoji sumnja ili zdravstveni radnik smatra da je u vezi sa imunizacijom; 5) po zdravlje opasna ili neočekivana NR za koju se smatra u javnosti ili od strane zdravstvenog radnika da je u vezi sa imunizacijom.</vt:lpstr>
      <vt:lpstr>Sve NR moraju se proveriti odmah, a najkasnije 48 sati po prijavi. Dokumentaciju o sprovedenom istraživanju NR nadležna epidemiološka služba dostavlja Stručnom timu. Stručni tim donosi zaključak i povfratna informacija se dostavlja lekaru koji je prijavio NR posle imunizacije.</vt:lpstr>
      <vt:lpstr>USLOVI ZA SPROVOĐENJE IMUNIZACIJE I HEMIOPROFILAKSE PROTIV ODREĐENIH ZARAZNIH BOLESTI</vt:lpstr>
      <vt:lpstr>Ove poslove organizuju i sprovode nadležne zdravstvene ustanove i zdravstveni radnici prema utvrđenom planu. Ustanove donose planove imunizacije do 15 septembra za narednu godinu. Ustanove koje sprovode imunizaciju izveštavaju epidemiološke službe IZJZ/ZZJZ (periodični izveštaji).</vt:lpstr>
      <vt:lpstr>Transport vakcina i imunobioloških preparat i njihovo čivanje do upoterebe se vrši uz potovanje principa “hladnog lanca”. Dokaz o adekvtanim uslovima transporta i čuvanja je overen zapis o nadzoru temperature.</vt:lpstr>
      <vt:lpstr>Za imunizaciju vakcina koje se daju parentralno koriste se autodestruktivni špricevi ili špricevi i igle za jednokratnu upotrebu. Upotrebljen pribor se sakuplja u namenske kontejnere i biva uništen sa ostalim medicinskim otpadom.</vt:lpstr>
      <vt:lpstr>Prilikom sprovođenja imunizacije preparatima koji se daju parenteralno mora biti obezbeđena antišok terapija (ampule adrenalina, kortizonski preparati sa brzim delovanjem i antihistaminski preparati).</vt:lpstr>
      <vt:lpstr>Radi postizanja potrebnog kolektivnog imuniteta stanovništva, neophodno je proveriti vakcinalni status na sledeći način:  1) prilikom svake posete doktoru medicine; 2) prilikom upisa u sve vrste predškolskih ustanova; 3) prilikom upisa u sve vrste škola, od osnovne do visokoobrazovnih ustanova; 4) prilikom prijema u Vojsku;</vt:lpstr>
      <vt:lpstr>5) prilikom povreda; 6) Prilikom prijema dece i omladine na bolničko lečenje; 7) na zahtev nadležne zdravstvene ustanove i u drugim slučajevima; 8) kod zamene lične karte posle 30 godine života podnošenjem dokaza o sprovedenoj vakcinaciji protiv tetanusa; 9) kod žena generativnog doba (15 do 45 godina) pri poseti ginekološkim službama proverom vakcinalnog statusa protiv tetanusa; 10) serološkim istraživanjima u populaciji.</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PRAVILNIK O IMUNIZACIJI I NAČINU ZAŠTITTE LEKOVIMA</dc:title>
  <dc:creator>Zoran</dc:creator>
  <cp:lastModifiedBy>Zoran</cp:lastModifiedBy>
  <cp:revision>35</cp:revision>
  <dcterms:created xsi:type="dcterms:W3CDTF">2011-03-05T18:23:23Z</dcterms:created>
  <dcterms:modified xsi:type="dcterms:W3CDTF">2011-03-06T08:51:05Z</dcterms:modified>
</cp:coreProperties>
</file>